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56" r:id="rId5"/>
    <p:sldId id="278" r:id="rId6"/>
    <p:sldId id="318" r:id="rId7"/>
    <p:sldId id="279" r:id="rId8"/>
    <p:sldId id="319" r:id="rId9"/>
    <p:sldId id="283" r:id="rId10"/>
    <p:sldId id="301" r:id="rId11"/>
    <p:sldId id="302" r:id="rId12"/>
    <p:sldId id="303" r:id="rId13"/>
    <p:sldId id="304" r:id="rId14"/>
    <p:sldId id="305" r:id="rId15"/>
    <p:sldId id="306" r:id="rId16"/>
    <p:sldId id="320" r:id="rId17"/>
    <p:sldId id="321" r:id="rId18"/>
    <p:sldId id="322" r:id="rId19"/>
    <p:sldId id="323" r:id="rId20"/>
    <p:sldId id="324" r:id="rId21"/>
    <p:sldId id="326" r:id="rId22"/>
    <p:sldId id="308" r:id="rId23"/>
    <p:sldId id="310" r:id="rId24"/>
    <p:sldId id="312" r:id="rId25"/>
    <p:sldId id="313" r:id="rId26"/>
    <p:sldId id="314" r:id="rId27"/>
    <p:sldId id="315" r:id="rId28"/>
    <p:sldId id="316" r:id="rId29"/>
    <p:sldId id="325" r:id="rId30"/>
    <p:sldId id="309" r:id="rId31"/>
    <p:sldId id="317" r:id="rId32"/>
    <p:sldId id="27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75758" autoAdjust="0"/>
  </p:normalViewPr>
  <p:slideViewPr>
    <p:cSldViewPr snapToGrid="0">
      <p:cViewPr varScale="1">
        <p:scale>
          <a:sx n="89" d="100"/>
          <a:sy n="89" d="100"/>
        </p:scale>
        <p:origin x="830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116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394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696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0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881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744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138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957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120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823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80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429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898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214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32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19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631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606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3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2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3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C7F6B47B-FE57-44F5-B5A8-26DF978ABF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133E6176-F4F6-41F9-8F2A-BA6586E165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xmlns="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xmlns="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xmlns="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xmlns="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xmlns="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xmlns="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xmlns="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xmlns="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xmlns="" id="{84044BB2-E43C-47D4-AA71-04F22AA35E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xmlns="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xmlns="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xmlns="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xmlns="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xmlns="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9172C710-E0AE-4BB2-88CC-99E77C188C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xmlns="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xmlns="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xmlns="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xmlns="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xmlns="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xmlns="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xmlns="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xmlns="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xmlns="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xmlns="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C6886378-0368-485F-8D6E-3C9CB4C63C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58EB2C4E-9EF3-4CC7-9BDE-ED5598CCBF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xmlns="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xmlns="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xmlns="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FEDCC43F-6D79-4D9A-A842-74287B40D3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xmlns="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xmlns="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xmlns="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xmlns="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xmlns="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xmlns="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xmlns="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41C2529C-151F-488B-A358-D60A3D5521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xmlns="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xmlns="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xmlns="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xmlns="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xmlns="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xmlns="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xmlns="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xmlns="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xmlns="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xmlns="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CBAACD0B-92AC-4BB5-B2A1-E707BF0461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A55D8F5-8A01-4257-9CE6-A1B977F30F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0F2C8F2-9655-45C9-AEF1-0F524E9044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458165E-0BB4-4621-BC5C-EB2DDE22E4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F4798AF-A852-4991-B42B-A74C235745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CBCA52D7-A558-4733-BD5C-28751C99A1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0D59F18F-5BD3-4E80-A69E-6D92DA9BB5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79CFC79B-A403-4086-AB1A-E4F1F5AC31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xmlns="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xmlns="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xmlns="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xmlns="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xmlns="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xmlns="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xmlns="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xmlns="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xmlns="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xmlns="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xmlns="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xmlns="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xmlns="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xmlns="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xmlns="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xmlns="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xmlns="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xmlns="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xmlns="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xmlns="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xmlns="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xmlns="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xmlns="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xmlns="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xmlns="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xmlns="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xmlns="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xmlns="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xmlns="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xmlns="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xmlns="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xmlns="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xmlns="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97A40874-7B89-4A5D-9562-21D6994C39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xmlns="" id="{0ADA1982-C216-4747-ACCC-39BC3F50B1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6F8B9974-85ED-46AA-8617-AC54C847B6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xmlns="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xmlns="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xmlns="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5EDBA775-4308-4BDB-B966-8167F3D04F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8BDDB0B0-BDCD-459F-AF20-19E1A72176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69A8E9D1-9673-42D1-A573-05CDC9EF88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52F851C1-89A7-44A6-8617-10C435FCD3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xmlns="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xmlns="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xmlns="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xmlns="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xmlns="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xmlns="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xmlns="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xmlns="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xmlns="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8A79A51B-CC7A-4B36-B457-AF32363881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xmlns="" id="{18B0121B-CD0E-495B-9B36-4E88EA4A9786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xmlns="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D319C8D5-E3A6-45C8-8A64-1C1B70C90DD1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01486F31-E79E-4E60-8749-B8036B3F096A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8139AA92-1781-41FF-9168-9F70B1CD9F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xmlns="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xmlns="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xmlns="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xmlns="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xmlns="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xmlns="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xmlns="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xmlns="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xmlns="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xmlns="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xmlns="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xmlns="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xmlns="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xmlns="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xmlns="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xmlns="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xmlns="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xmlns="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xmlns="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9DC42105-8FBF-4317-8822-399B1F791A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644C80F9-E615-4699-A719-131E620117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191882A0-07C5-40D6-9520-02882775B2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xmlns="" id="{242E90BB-F1EA-466F-939C-623189DF3A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xmlns="" id="{CBBFD36F-B307-4513-ABAD-4A02FF7371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xmlns="" id="{2E69D0B1-6D57-4A70-9C3C-F3A072AAA3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95C6593C-7D72-47FB-AACE-F8848EAFA3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xmlns="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xmlns="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xmlns="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17DE9787-F8D7-4BBC-B3C0-144EEF4730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xmlns="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xmlns="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xmlns="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xmlns="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xmlns="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xmlns="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xmlns="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xmlns="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xmlns="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xmlns="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xmlns="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xmlns="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65AAE033-7EA4-4A87-A126-29FE427645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xmlns="" id="{A5F6FE17-A48F-4A3E-8719-1DE83CD6B4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xmlns="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xmlns="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xmlns="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03BA4599-9856-44E7-A2B6-2354614AF7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xmlns="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xmlns="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xmlns="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xmlns="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FE551AED-617A-4A51-AA8F-586F3703B7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EC80EFA4-265B-48D2-AE72-8585EEED64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xmlns="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xmlns="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xmlns="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xmlns="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xmlns="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xmlns="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xmlns="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xmlns="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86D81B66-9FC1-4E48-808B-98B1726D47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xmlns="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xmlns="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xmlns="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xmlns="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xmlns="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xmlns="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xmlns="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xmlns="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xmlns="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xmlns="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xmlns="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xmlns="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B4076C2D-3CFB-4EFB-8012-9F6E653336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xmlns="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xmlns="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xmlns="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xmlns="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xmlns="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xmlns="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xmlns="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xmlns="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xmlns="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xmlns="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xmlns="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xmlns="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xmlns="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xmlns="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ED540A63-9BB9-478A-BE65-7A90101832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xmlns="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xmlns="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xmlns="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5F31BC2D-187A-4ED3-8D67-C55187E532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5490FC0B-50EB-42D6-A2A5-E02EE642E2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xmlns="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xmlns="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xmlns="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xmlns="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xmlns="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xmlns="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xmlns="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xmlns="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xmlns="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4E96CB8F-A88F-40C3-A65B-8C33A16A0C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xmlns="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xmlns="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xmlns="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xmlns="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xmlns="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xmlns="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xmlns="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xmlns="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xmlns="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xmlns="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70" y="948907"/>
            <a:ext cx="6839539" cy="3023328"/>
          </a:xfrm>
        </p:spPr>
        <p:txBody>
          <a:bodyPr/>
          <a:lstStyle/>
          <a:p>
            <a:r>
              <a:rPr lang="sr-Latn-RS" sz="4400" dirty="0"/>
              <a:t>Backup/restore baza podataka kod MS SQL Server baze podataka </a:t>
            </a:r>
            <a:r>
              <a:rPr lang="sr-Cyrl-RS" sz="4400" dirty="0"/>
              <a:t/>
            </a:r>
            <a:br>
              <a:rPr lang="sr-Cyrl-RS" sz="4400" dirty="0"/>
            </a:b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6870" y="4097038"/>
            <a:ext cx="4989628" cy="816022"/>
          </a:xfrm>
        </p:spPr>
        <p:txBody>
          <a:bodyPr>
            <a:normAutofit/>
          </a:bodyPr>
          <a:lstStyle/>
          <a:p>
            <a:r>
              <a:rPr lang="sr-Latn-RS" sz="2400" dirty="0" smtClean="0"/>
              <a:t>Student</a:t>
            </a:r>
            <a:r>
              <a:rPr lang="sr-Latn-R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sr-Latn-RS" sz="2400" dirty="0" smtClean="0"/>
              <a:t>Lazar Najdanović </a:t>
            </a:r>
            <a:r>
              <a:rPr lang="sr-Latn-R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176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10858" y="441545"/>
            <a:ext cx="7654925" cy="838615"/>
          </a:xfrm>
        </p:spPr>
        <p:txBody>
          <a:bodyPr/>
          <a:lstStyle/>
          <a:p>
            <a:pPr lvl="0"/>
            <a:r>
              <a:rPr lang="en-US" sz="2400" dirty="0"/>
              <a:t>U </a:t>
            </a:r>
            <a:r>
              <a:rPr lang="en-US" sz="2400" dirty="0" err="1"/>
              <a:t>padajućem</a:t>
            </a:r>
            <a:r>
              <a:rPr lang="en-US" sz="2400" dirty="0"/>
              <a:t> </a:t>
            </a:r>
            <a:r>
              <a:rPr lang="en-US" sz="2400" dirty="0" err="1"/>
              <a:t>meniju</a:t>
            </a:r>
            <a:r>
              <a:rPr lang="en-US" sz="2400" dirty="0"/>
              <a:t> </a:t>
            </a:r>
            <a:r>
              <a:rPr lang="en-US" sz="2400" b="1" dirty="0"/>
              <a:t>Backup type</a:t>
            </a:r>
            <a:r>
              <a:rPr lang="en-US" sz="2400" dirty="0"/>
              <a:t> </a:t>
            </a:r>
            <a:r>
              <a:rPr lang="en-US" sz="2400" dirty="0" err="1"/>
              <a:t>izaberite</a:t>
            </a:r>
            <a:r>
              <a:rPr lang="en-US" sz="2400" dirty="0"/>
              <a:t> tip backup-a, </a:t>
            </a:r>
            <a:r>
              <a:rPr lang="en-US" sz="2400" dirty="0" err="1"/>
              <a:t>podrazumevani</a:t>
            </a:r>
            <a:r>
              <a:rPr lang="en-US" sz="2400" dirty="0"/>
              <a:t> tip je Full backup.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970" y="1280160"/>
            <a:ext cx="715518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8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36588" y="328613"/>
            <a:ext cx="7654925" cy="517207"/>
          </a:xfrm>
        </p:spPr>
        <p:txBody>
          <a:bodyPr/>
          <a:lstStyle/>
          <a:p>
            <a:r>
              <a:rPr lang="en-US" sz="2400" dirty="0"/>
              <a:t>Pod </a:t>
            </a:r>
            <a:r>
              <a:rPr lang="en-US" sz="2400" b="1" dirty="0"/>
              <a:t>Backup component</a:t>
            </a:r>
            <a:r>
              <a:rPr lang="en-US" sz="2400" dirty="0"/>
              <a:t>, </a:t>
            </a:r>
            <a:r>
              <a:rPr lang="en-US" sz="2400" dirty="0" err="1"/>
              <a:t>izaberite</a:t>
            </a:r>
            <a:r>
              <a:rPr lang="en-US" sz="2400" dirty="0"/>
              <a:t> Database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" y="951012"/>
            <a:ext cx="7210743" cy="560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6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5158" y="328613"/>
            <a:ext cx="7654925" cy="905827"/>
          </a:xfrm>
        </p:spPr>
        <p:txBody>
          <a:bodyPr/>
          <a:lstStyle/>
          <a:p>
            <a:r>
              <a:rPr lang="en-US" sz="2400" dirty="0"/>
              <a:t>U </a:t>
            </a:r>
            <a:r>
              <a:rPr lang="en-US" sz="2400" dirty="0" err="1"/>
              <a:t>sekciji</a:t>
            </a:r>
            <a:r>
              <a:rPr lang="en-US" sz="2400" dirty="0"/>
              <a:t> </a:t>
            </a:r>
            <a:r>
              <a:rPr lang="en-US" sz="2400" b="1" dirty="0"/>
              <a:t>Destination</a:t>
            </a:r>
            <a:r>
              <a:rPr lang="en-US" sz="2400" dirty="0"/>
              <a:t>, </a:t>
            </a:r>
            <a:r>
              <a:rPr lang="en-US" sz="2400" dirty="0" err="1"/>
              <a:t>pregledajte</a:t>
            </a:r>
            <a:r>
              <a:rPr lang="en-US" sz="2400" dirty="0"/>
              <a:t> </a:t>
            </a:r>
            <a:r>
              <a:rPr lang="en-US" sz="2400" dirty="0" err="1"/>
              <a:t>podrazumevanu</a:t>
            </a:r>
            <a:r>
              <a:rPr lang="en-US" sz="2400" dirty="0"/>
              <a:t> </a:t>
            </a:r>
            <a:r>
              <a:rPr lang="en-US" sz="2400" dirty="0" err="1"/>
              <a:t>lokaciju</a:t>
            </a:r>
            <a:r>
              <a:rPr lang="en-US" sz="2400" dirty="0"/>
              <a:t> </a:t>
            </a:r>
            <a:r>
              <a:rPr lang="en-US" sz="2400" dirty="0" err="1"/>
              <a:t>za</a:t>
            </a:r>
            <a:r>
              <a:rPr lang="en-US" sz="2400" dirty="0"/>
              <a:t> backup </a:t>
            </a:r>
            <a:r>
              <a:rPr lang="en-US" sz="2400" dirty="0" err="1" smtClean="0"/>
              <a:t>fajl</a:t>
            </a:r>
            <a:r>
              <a:rPr lang="en-US" sz="2400" dirty="0" smtClean="0"/>
              <a:t>. 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0" y="1310243"/>
            <a:ext cx="7143750" cy="52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2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2555" y="1418184"/>
            <a:ext cx="4569572" cy="580029"/>
          </a:xfrm>
        </p:spPr>
        <p:txBody>
          <a:bodyPr/>
          <a:lstStyle/>
          <a:p>
            <a:pPr algn="ctr"/>
            <a:r>
              <a:rPr lang="sr-Latn-RS" dirty="0" smtClean="0"/>
              <a:t>Full backup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86928" y="2113617"/>
            <a:ext cx="100968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</a:rPr>
              <a:t>Full backup </a:t>
            </a:r>
            <a:r>
              <a:rPr lang="en-US" sz="2000" dirty="0" err="1">
                <a:solidFill>
                  <a:schemeClr val="bg1"/>
                </a:solidFill>
              </a:rPr>
              <a:t>obuhvata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kompletnu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bazu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podataka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uključujući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deo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transakcionog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loga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što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omogućava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obnovu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cele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baze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podataka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nakon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restauracije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endParaRPr lang="sr-Latn-RS" sz="2000" dirty="0" smtClean="0">
              <a:solidFill>
                <a:schemeClr val="bg1"/>
              </a:solidFill>
            </a:endParaRPr>
          </a:p>
          <a:p>
            <a:pPr algn="just"/>
            <a:endParaRPr lang="sr-Latn-R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Sa </a:t>
            </a:r>
            <a:r>
              <a:rPr lang="en-US" sz="2000" dirty="0" err="1">
                <a:solidFill>
                  <a:schemeClr val="bg1"/>
                </a:solidFill>
              </a:rPr>
              <a:t>porastom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veličine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baze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podataka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izvršenje</a:t>
            </a:r>
            <a:r>
              <a:rPr lang="en-US" sz="2000" dirty="0">
                <a:solidFill>
                  <a:schemeClr val="bg1"/>
                </a:solidFill>
              </a:rPr>
              <a:t> full backup-a </a:t>
            </a:r>
            <a:r>
              <a:rPr lang="en-US" sz="2000" dirty="0" err="1">
                <a:solidFill>
                  <a:schemeClr val="bg1"/>
                </a:solidFill>
              </a:rPr>
              <a:t>traje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duže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zahteva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veći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prostor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za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skladištenje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T-SQL </a:t>
            </a:r>
            <a:r>
              <a:rPr lang="en-US" sz="2000" dirty="0" err="1" smtClean="0">
                <a:solidFill>
                  <a:schemeClr val="bg1"/>
                </a:solidFill>
              </a:rPr>
              <a:t>komand</a:t>
            </a:r>
            <a:r>
              <a:rPr lang="sr-Latn-RS" sz="2000" dirty="0" smtClean="0">
                <a:solidFill>
                  <a:schemeClr val="bg1"/>
                </a:solidFill>
              </a:rPr>
              <a:t>a: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object 18"/>
          <p:cNvSpPr/>
          <p:nvPr/>
        </p:nvSpPr>
        <p:spPr>
          <a:xfrm>
            <a:off x="477250" y="2185572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18"/>
          <p:cNvSpPr/>
          <p:nvPr/>
        </p:nvSpPr>
        <p:spPr>
          <a:xfrm>
            <a:off x="477250" y="3135447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63" y="4752186"/>
            <a:ext cx="7958524" cy="1596856"/>
          </a:xfrm>
          <a:prstGeom prst="rect">
            <a:avLst/>
          </a:prstGeom>
        </p:spPr>
      </p:pic>
      <p:sp>
        <p:nvSpPr>
          <p:cNvPr id="11" name="object 18"/>
          <p:cNvSpPr/>
          <p:nvPr/>
        </p:nvSpPr>
        <p:spPr>
          <a:xfrm>
            <a:off x="477250" y="4021092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8704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2555" y="1418185"/>
            <a:ext cx="4569572" cy="580029"/>
          </a:xfrm>
        </p:spPr>
        <p:txBody>
          <a:bodyPr/>
          <a:lstStyle/>
          <a:p>
            <a:pPr algn="ctr"/>
            <a:r>
              <a:rPr lang="sr-Latn-RS" dirty="0" smtClean="0"/>
              <a:t>Full file backup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5004" y="2458528"/>
            <a:ext cx="10674717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Razlika u odnosu na prethodnu vrstu backup-a je da radimo sa fajlovima. </a:t>
            </a:r>
          </a:p>
          <a:p>
            <a:endParaRPr lang="sr-Latn-RS" dirty="0">
              <a:solidFill>
                <a:schemeClr val="bg1"/>
              </a:solidFill>
            </a:endParaRPr>
          </a:p>
          <a:p>
            <a:r>
              <a:rPr lang="sr-Latn-RS" dirty="0" smtClean="0">
                <a:solidFill>
                  <a:schemeClr val="bg1"/>
                </a:solidFill>
              </a:rPr>
              <a:t>Fajlovi mogu biti zasebno backup-ovani i restore-ovani, ali je moguće i specificirati čitavu grupu fajlova.</a:t>
            </a:r>
          </a:p>
          <a:p>
            <a:endParaRPr lang="sr-Latn-RS" dirty="0">
              <a:solidFill>
                <a:schemeClr val="bg1"/>
              </a:solidFill>
            </a:endParaRPr>
          </a:p>
          <a:p>
            <a:r>
              <a:rPr lang="sr-Latn-RS" dirty="0" smtClean="0">
                <a:solidFill>
                  <a:schemeClr val="bg1"/>
                </a:solidFill>
              </a:rPr>
              <a:t>Ako je bilo koji fajl u grupi offline, nije moguće izvršiti backup.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T-SQL </a:t>
            </a:r>
            <a:r>
              <a:rPr lang="en-US" dirty="0" err="1">
                <a:solidFill>
                  <a:schemeClr val="bg1"/>
                </a:solidFill>
              </a:rPr>
              <a:t>komand</a:t>
            </a:r>
            <a:r>
              <a:rPr lang="sr-Latn-RS" dirty="0">
                <a:solidFill>
                  <a:schemeClr val="bg1"/>
                </a:solidFill>
              </a:rPr>
              <a:t>a:</a:t>
            </a:r>
            <a:endParaRPr lang="en-US" dirty="0">
              <a:solidFill>
                <a:schemeClr val="bg1"/>
              </a:solidFill>
            </a:endParaRPr>
          </a:p>
          <a:p>
            <a:endParaRPr lang="sr-Latn-R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bject 18"/>
          <p:cNvSpPr/>
          <p:nvPr/>
        </p:nvSpPr>
        <p:spPr>
          <a:xfrm>
            <a:off x="226437" y="2489761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18"/>
          <p:cNvSpPr/>
          <p:nvPr/>
        </p:nvSpPr>
        <p:spPr>
          <a:xfrm>
            <a:off x="226437" y="3038679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18"/>
          <p:cNvSpPr/>
          <p:nvPr/>
        </p:nvSpPr>
        <p:spPr>
          <a:xfrm>
            <a:off x="226437" y="3618708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385" y="4822166"/>
            <a:ext cx="6442031" cy="1428292"/>
          </a:xfrm>
          <a:prstGeom prst="rect">
            <a:avLst/>
          </a:prstGeom>
        </p:spPr>
      </p:pic>
      <p:sp>
        <p:nvSpPr>
          <p:cNvPr id="12" name="object 18"/>
          <p:cNvSpPr/>
          <p:nvPr/>
        </p:nvSpPr>
        <p:spPr>
          <a:xfrm>
            <a:off x="226437" y="4179156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7856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8049" y="1599340"/>
            <a:ext cx="5186773" cy="580029"/>
          </a:xfrm>
        </p:spPr>
        <p:txBody>
          <a:bodyPr/>
          <a:lstStyle/>
          <a:p>
            <a:pPr algn="ctr"/>
            <a:r>
              <a:rPr lang="en-US" dirty="0" smtClean="0"/>
              <a:t>Differential </a:t>
            </a:r>
            <a:r>
              <a:rPr lang="sr-Latn-RS" dirty="0" smtClean="0"/>
              <a:t>backup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7756" y="2639426"/>
            <a:ext cx="108906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Diferencijalni</a:t>
            </a:r>
            <a:r>
              <a:rPr lang="en-US" dirty="0" smtClean="0">
                <a:solidFill>
                  <a:schemeClr val="bg1"/>
                </a:solidFill>
              </a:rPr>
              <a:t> backup </a:t>
            </a:r>
            <a:r>
              <a:rPr lang="sr-Latn-RS" dirty="0" smtClean="0">
                <a:solidFill>
                  <a:schemeClr val="bg1"/>
                </a:solidFill>
              </a:rPr>
              <a:t>zavisi od najnovijeg full backup-a. Neophodno je pre kreiranja diferencijalnog backup-aodraditi full backup. </a:t>
            </a:r>
          </a:p>
          <a:p>
            <a:endParaRPr lang="sr-Latn-RS" dirty="0">
              <a:solidFill>
                <a:schemeClr val="bg1"/>
              </a:solidFill>
            </a:endParaRPr>
          </a:p>
          <a:p>
            <a:r>
              <a:rPr lang="sr-Latn-RS" dirty="0" smtClean="0">
                <a:solidFill>
                  <a:schemeClr val="bg1"/>
                </a:solidFill>
              </a:rPr>
              <a:t>Ovaj backup čuva samo one podatke koji su se promenili od poslednjeg full backup-a.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sr-Latn-RS" dirty="0" smtClean="0">
                <a:solidFill>
                  <a:schemeClr val="bg1"/>
                </a:solidFill>
              </a:rPr>
              <a:t>Beleži stanja svih ekstenzija koje su se promenile, postavlja bit na 1 kada se promeni ekstenzija u </a:t>
            </a:r>
          </a:p>
          <a:p>
            <a:r>
              <a:rPr lang="sr-Latn-RS" dirty="0" smtClean="0">
                <a:solidFill>
                  <a:schemeClr val="bg1"/>
                </a:solidFill>
              </a:rPr>
              <a:t>suprotnom je 0.</a:t>
            </a:r>
            <a:endParaRPr lang="en-US" dirty="0">
              <a:solidFill>
                <a:schemeClr val="bg1"/>
              </a:solidFill>
            </a:endParaRPr>
          </a:p>
          <a:p>
            <a:endParaRPr lang="sr-Latn-R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bject 18"/>
          <p:cNvSpPr/>
          <p:nvPr/>
        </p:nvSpPr>
        <p:spPr>
          <a:xfrm>
            <a:off x="321328" y="2689960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18"/>
          <p:cNvSpPr/>
          <p:nvPr/>
        </p:nvSpPr>
        <p:spPr>
          <a:xfrm>
            <a:off x="321328" y="3521758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18"/>
          <p:cNvSpPr/>
          <p:nvPr/>
        </p:nvSpPr>
        <p:spPr>
          <a:xfrm>
            <a:off x="296813" y="4101787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7219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2308" y="196233"/>
            <a:ext cx="5002478" cy="976959"/>
          </a:xfrm>
        </p:spPr>
        <p:txBody>
          <a:bodyPr/>
          <a:lstStyle/>
          <a:p>
            <a:r>
              <a:rPr lang="en-US" sz="3200" dirty="0"/>
              <a:t>Differential </a:t>
            </a:r>
            <a:r>
              <a:rPr lang="sr-Latn-RS" sz="3200" dirty="0"/>
              <a:t>backup</a:t>
            </a:r>
            <a:endParaRPr lang="en-US" sz="3200" dirty="0"/>
          </a:p>
        </p:txBody>
      </p:sp>
      <p:pic>
        <p:nvPicPr>
          <p:cNvPr id="3" name="Picture 2" descr="Diagram of how the differential bitmap identifies changed extents.">
            <a:extLst>
              <a:ext uri="{FF2B5EF4-FFF2-40B4-BE49-F238E27FC236}">
                <a16:creationId xmlns="" xmlns:a16="http://schemas.microsoft.com/office/drawing/2014/main" id="{357762F0-F846-5A8C-93D9-BE7D4E48D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613" y="2353408"/>
            <a:ext cx="6246100" cy="366783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5521705" y="1578634"/>
            <a:ext cx="512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Primer kako diferencijalni backup prati promene: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object 18"/>
          <p:cNvSpPr/>
          <p:nvPr/>
        </p:nvSpPr>
        <p:spPr>
          <a:xfrm>
            <a:off x="5006270" y="1637175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2455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2308" y="196233"/>
            <a:ext cx="5002478" cy="976959"/>
          </a:xfrm>
        </p:spPr>
        <p:txBody>
          <a:bodyPr/>
          <a:lstStyle/>
          <a:p>
            <a:r>
              <a:rPr lang="en-US" sz="3200" dirty="0"/>
              <a:t>Differential </a:t>
            </a:r>
            <a:r>
              <a:rPr lang="sr-Latn-RS" sz="3200" dirty="0"/>
              <a:t>backup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4744207" y="1393452"/>
            <a:ext cx="19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T-SQL komanda: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bject 18"/>
          <p:cNvSpPr/>
          <p:nvPr/>
        </p:nvSpPr>
        <p:spPr>
          <a:xfrm>
            <a:off x="4315036" y="1451993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036" y="4272380"/>
            <a:ext cx="7391009" cy="1768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037" y="2190141"/>
            <a:ext cx="7391009" cy="159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63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2308" y="196233"/>
            <a:ext cx="5002478" cy="976959"/>
          </a:xfrm>
        </p:spPr>
        <p:txBody>
          <a:bodyPr/>
          <a:lstStyle/>
          <a:p>
            <a:r>
              <a:rPr lang="en-US" sz="3200" dirty="0" smtClean="0"/>
              <a:t>Partial </a:t>
            </a:r>
            <a:r>
              <a:rPr lang="sr-Latn-RS" sz="3200" dirty="0" smtClean="0"/>
              <a:t>backup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4778497" y="1336302"/>
            <a:ext cx="716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</a:rPr>
              <a:t>Parcijalni</a:t>
            </a:r>
            <a:r>
              <a:rPr lang="en-US" dirty="0">
                <a:solidFill>
                  <a:schemeClr val="bg1"/>
                </a:solidFill>
              </a:rPr>
              <a:t> backup je </a:t>
            </a:r>
            <a:r>
              <a:rPr lang="en-US" dirty="0" err="1">
                <a:solidFill>
                  <a:schemeClr val="bg1"/>
                </a:solidFill>
              </a:rPr>
              <a:t>koristan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kada</a:t>
            </a:r>
            <a:r>
              <a:rPr lang="en-US" dirty="0">
                <a:solidFill>
                  <a:schemeClr val="bg1"/>
                </a:solidFill>
              </a:rPr>
              <a:t> je </a:t>
            </a:r>
            <a:r>
              <a:rPr lang="en-US" dirty="0" err="1">
                <a:solidFill>
                  <a:schemeClr val="bg1"/>
                </a:solidFill>
              </a:rPr>
              <a:t>potrebno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napraviti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rezervnu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kopiju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samo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određenih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grupa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fajlova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r>
              <a:rPr lang="en-US" dirty="0" err="1" smtClean="0">
                <a:solidFill>
                  <a:schemeClr val="bg1"/>
                </a:solidFill>
              </a:rPr>
              <a:t>Iako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je </a:t>
            </a:r>
            <a:r>
              <a:rPr lang="en-US" dirty="0" err="1">
                <a:solidFill>
                  <a:schemeClr val="bg1"/>
                </a:solidFill>
              </a:rPr>
              <a:t>sličan</a:t>
            </a:r>
            <a:r>
              <a:rPr lang="en-US" dirty="0">
                <a:solidFill>
                  <a:schemeClr val="bg1"/>
                </a:solidFill>
              </a:rPr>
              <a:t> full backup-u </a:t>
            </a:r>
            <a:r>
              <a:rPr lang="en-US" dirty="0" err="1">
                <a:solidFill>
                  <a:schemeClr val="bg1"/>
                </a:solidFill>
              </a:rPr>
              <a:t>baze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parcijalni</a:t>
            </a:r>
            <a:r>
              <a:rPr lang="en-US" dirty="0">
                <a:solidFill>
                  <a:schemeClr val="bg1"/>
                </a:solidFill>
              </a:rPr>
              <a:t> backup ne </a:t>
            </a:r>
            <a:r>
              <a:rPr lang="en-US" dirty="0" err="1">
                <a:solidFill>
                  <a:schemeClr val="bg1"/>
                </a:solidFill>
              </a:rPr>
              <a:t>uključuje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grupe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fajlova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Umesto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toga, </a:t>
            </a: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read/write </a:t>
            </a:r>
            <a:r>
              <a:rPr lang="en-US" dirty="0" err="1">
                <a:solidFill>
                  <a:schemeClr val="bg1"/>
                </a:solidFill>
              </a:rPr>
              <a:t>režimom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parcijalni</a:t>
            </a:r>
            <a:r>
              <a:rPr lang="en-US" dirty="0">
                <a:solidFill>
                  <a:schemeClr val="bg1"/>
                </a:solidFill>
              </a:rPr>
              <a:t> backup </a:t>
            </a:r>
            <a:r>
              <a:rPr lang="en-US" dirty="0" err="1">
                <a:solidFill>
                  <a:schemeClr val="bg1"/>
                </a:solidFill>
              </a:rPr>
              <a:t>obuhvata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podatke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primarne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grupe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fajlova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svih</a:t>
            </a:r>
            <a:r>
              <a:rPr lang="en-US" dirty="0">
                <a:solidFill>
                  <a:schemeClr val="bg1"/>
                </a:solidFill>
              </a:rPr>
              <a:t> read/write </a:t>
            </a:r>
            <a:r>
              <a:rPr lang="en-US" dirty="0" err="1">
                <a:solidFill>
                  <a:schemeClr val="bg1"/>
                </a:solidFill>
              </a:rPr>
              <a:t>grupa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fajlova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potrebi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jedne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više</a:t>
            </a:r>
            <a:r>
              <a:rPr lang="en-US" dirty="0">
                <a:solidFill>
                  <a:schemeClr val="bg1"/>
                </a:solidFill>
              </a:rPr>
              <a:t> read-only </a:t>
            </a:r>
            <a:r>
              <a:rPr lang="en-US" dirty="0" err="1">
                <a:solidFill>
                  <a:schemeClr val="bg1"/>
                </a:solidFill>
              </a:rPr>
              <a:t>grupa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fajlova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object 18"/>
          <p:cNvSpPr/>
          <p:nvPr/>
        </p:nvSpPr>
        <p:spPr>
          <a:xfrm>
            <a:off x="4315036" y="1451993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036" y="4103336"/>
            <a:ext cx="7194974" cy="154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16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3287" y="2792904"/>
            <a:ext cx="53602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RS" sz="2400" dirty="0" smtClean="0">
                <a:solidFill>
                  <a:schemeClr val="bg1"/>
                </a:solidFill>
              </a:rPr>
              <a:t>SQL restore podržava obnavljanje iz: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sr-Latn-RS" sz="2400" dirty="0" smtClean="0">
                <a:solidFill>
                  <a:schemeClr val="bg1"/>
                </a:solidFill>
              </a:rPr>
              <a:t>Cele baze podataka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sr-Latn-RS" sz="2400" dirty="0" smtClean="0">
                <a:solidFill>
                  <a:schemeClr val="bg1"/>
                </a:solidFill>
              </a:rPr>
              <a:t>Datoteke podataka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sr-Latn-RS" sz="2400" dirty="0" smtClean="0">
                <a:solidFill>
                  <a:schemeClr val="bg1"/>
                </a:solidFill>
              </a:rPr>
              <a:t>Stranice podataka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83763" y="705902"/>
            <a:ext cx="4419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3200" dirty="0" smtClean="0">
                <a:solidFill>
                  <a:schemeClr val="bg1"/>
                </a:solidFill>
              </a:rPr>
              <a:t>Restore baze podataka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object 18"/>
          <p:cNvSpPr/>
          <p:nvPr/>
        </p:nvSpPr>
        <p:spPr>
          <a:xfrm>
            <a:off x="4385034" y="2916663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943287" y="1810958"/>
            <a:ext cx="4703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RS" sz="2400" dirty="0" smtClean="0">
                <a:solidFill>
                  <a:schemeClr val="bg1"/>
                </a:solidFill>
              </a:rPr>
              <a:t>Šta je restore baze podataka?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object 18"/>
          <p:cNvSpPr/>
          <p:nvPr/>
        </p:nvSpPr>
        <p:spPr>
          <a:xfrm>
            <a:off x="4385034" y="1934717"/>
            <a:ext cx="185512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425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51696" y="458610"/>
            <a:ext cx="4919354" cy="667498"/>
          </a:xfrm>
        </p:spPr>
        <p:txBody>
          <a:bodyPr/>
          <a:lstStyle/>
          <a:p>
            <a:r>
              <a:rPr lang="sr-Latn-RS" dirty="0" smtClean="0"/>
              <a:t>Sadržaj</a:t>
            </a:r>
            <a:endParaRPr lang="en-US" dirty="0"/>
          </a:p>
        </p:txBody>
      </p:sp>
      <p:sp>
        <p:nvSpPr>
          <p:cNvPr id="7" name="object 18"/>
          <p:cNvSpPr/>
          <p:nvPr/>
        </p:nvSpPr>
        <p:spPr>
          <a:xfrm>
            <a:off x="4027148" y="2686499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18"/>
          <p:cNvSpPr/>
          <p:nvPr/>
        </p:nvSpPr>
        <p:spPr>
          <a:xfrm>
            <a:off x="4027148" y="4136925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18"/>
          <p:cNvSpPr/>
          <p:nvPr/>
        </p:nvSpPr>
        <p:spPr>
          <a:xfrm>
            <a:off x="4027148" y="3411712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8"/>
          <p:cNvSpPr/>
          <p:nvPr/>
        </p:nvSpPr>
        <p:spPr>
          <a:xfrm>
            <a:off x="4027148" y="4862138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8"/>
          <p:cNvSpPr/>
          <p:nvPr/>
        </p:nvSpPr>
        <p:spPr>
          <a:xfrm>
            <a:off x="4027148" y="1961286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4754880" y="1852460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Backup baze podataka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54880" y="2581790"/>
            <a:ext cx="2244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Vrste backup-a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54880" y="3311120"/>
            <a:ext cx="336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Restore baze podataka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4880" y="4032216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Modeli oporavka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4880" y="4758094"/>
            <a:ext cx="285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Azure Blob Storage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69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40879"/>
            <a:ext cx="6922876" cy="687834"/>
          </a:xfrm>
        </p:spPr>
        <p:txBody>
          <a:bodyPr/>
          <a:lstStyle/>
          <a:p>
            <a:r>
              <a:rPr lang="sr-Latn-RS" sz="3200" dirty="0" smtClean="0"/>
              <a:t>Koraci za Restore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1008697"/>
          </a:xfrm>
        </p:spPr>
        <p:txBody>
          <a:bodyPr/>
          <a:lstStyle/>
          <a:p>
            <a:pPr lvl="0"/>
            <a:r>
              <a:rPr lang="sr-Latn-RS" sz="2400" dirty="0"/>
              <a:t>U </a:t>
            </a:r>
            <a:r>
              <a:rPr lang="sr-Latn-RS" sz="2400" b="1" dirty="0"/>
              <a:t>Object Explorer-u</a:t>
            </a:r>
            <a:r>
              <a:rPr lang="sr-Latn-RS" sz="2400" dirty="0"/>
              <a:t>, povežite se sa instancom SQL Server Database Engine, proširite tu instancu, a zatim proširite baze </a:t>
            </a:r>
            <a:r>
              <a:rPr lang="sr-Latn-RS" sz="2400" dirty="0" smtClean="0"/>
              <a:t>podataka</a:t>
            </a:r>
            <a:r>
              <a:rPr lang="en-US" sz="2400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303020" y="2240280"/>
            <a:ext cx="850392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4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79438" y="441545"/>
            <a:ext cx="7654925" cy="872905"/>
          </a:xfrm>
        </p:spPr>
        <p:txBody>
          <a:bodyPr/>
          <a:lstStyle/>
          <a:p>
            <a:r>
              <a:rPr lang="sr-Latn-RS" sz="2400" dirty="0"/>
              <a:t>Na stranici </a:t>
            </a:r>
            <a:r>
              <a:rPr lang="sr-Latn-RS" sz="2400" b="1" dirty="0"/>
              <a:t>General</a:t>
            </a:r>
            <a:r>
              <a:rPr lang="sr-Latn-RS" sz="2400" dirty="0"/>
              <a:t>, unesite bazu podataka koju želite da obnovite. 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" y="1495742"/>
            <a:ext cx="7034530" cy="482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8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3728" y="441545"/>
            <a:ext cx="7654925" cy="1192945"/>
          </a:xfrm>
        </p:spPr>
        <p:txBody>
          <a:bodyPr/>
          <a:lstStyle/>
          <a:p>
            <a:pPr lvl="0"/>
            <a:r>
              <a:rPr lang="sr-Latn-RS" sz="2400" dirty="0"/>
              <a:t>Da biste odredili izvor i lokaciju rezervnih kopija koje treba obnoviti, kliknite jednu od sledećih opcija:</a:t>
            </a:r>
            <a:endParaRPr lang="en-US" sz="2400" dirty="0"/>
          </a:p>
          <a:p>
            <a:pPr lvl="1"/>
            <a:r>
              <a:rPr lang="sr-Latn-RS" dirty="0"/>
              <a:t>Iz baze </a:t>
            </a:r>
            <a:r>
              <a:rPr lang="sr-Latn-RS" dirty="0" smtClean="0"/>
              <a:t>podataka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1" y="1828800"/>
            <a:ext cx="7258050" cy="43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2288" y="340043"/>
            <a:ext cx="9250362" cy="700087"/>
          </a:xfrm>
        </p:spPr>
        <p:txBody>
          <a:bodyPr/>
          <a:lstStyle/>
          <a:p>
            <a:pPr lvl="1"/>
            <a:r>
              <a:rPr lang="sr-Latn-RS" dirty="0"/>
              <a:t>Iz </a:t>
            </a:r>
            <a:r>
              <a:rPr lang="sr-Latn-RS" dirty="0" smtClean="0"/>
              <a:t>uređaja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337310"/>
            <a:ext cx="7555230" cy="494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800100"/>
            <a:ext cx="7292340" cy="51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1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172" y="294230"/>
            <a:ext cx="6922876" cy="687834"/>
          </a:xfrm>
        </p:spPr>
        <p:txBody>
          <a:bodyPr/>
          <a:lstStyle/>
          <a:p>
            <a:pPr algn="ctr"/>
            <a:r>
              <a:rPr lang="sr-Latn-RS" dirty="0"/>
              <a:t>Koraci za Restore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8701722" cy="5068887"/>
          </a:xfrm>
        </p:spPr>
        <p:txBody>
          <a:bodyPr/>
          <a:lstStyle/>
          <a:p>
            <a:pPr lvl="0" algn="just"/>
            <a:r>
              <a:rPr lang="sr-Latn-RS" sz="2400" dirty="0"/>
              <a:t>U mreži izaberite rezervne kopije za obnovu, izaberite rezervne kopije koje želite da obnovite. </a:t>
            </a:r>
            <a:endParaRPr lang="en-US" sz="2400" dirty="0"/>
          </a:p>
          <a:p>
            <a:pPr lvl="0" algn="just"/>
            <a:r>
              <a:rPr lang="sr-Latn-RS" sz="2400" dirty="0"/>
              <a:t>U okviru </a:t>
            </a:r>
            <a:r>
              <a:rPr lang="sr-Latn-RS" sz="2400" b="1" dirty="0"/>
              <a:t>Select a page</a:t>
            </a:r>
            <a:r>
              <a:rPr lang="sr-Latn-RS" sz="2400" dirty="0"/>
              <a:t>, kliknite na </a:t>
            </a:r>
            <a:r>
              <a:rPr lang="sr-Latn-RS" sz="2400" b="1" dirty="0"/>
              <a:t>Options</a:t>
            </a:r>
            <a:r>
              <a:rPr lang="sr-Latn-RS" sz="2400" dirty="0"/>
              <a:t>.</a:t>
            </a:r>
            <a:endParaRPr lang="en-US" sz="2400" dirty="0"/>
          </a:p>
          <a:p>
            <a:pPr lvl="0" algn="just"/>
            <a:r>
              <a:rPr lang="sr-Latn-RS" sz="2400" dirty="0"/>
              <a:t>U panelu </a:t>
            </a:r>
            <a:r>
              <a:rPr lang="sr-Latn-RS" sz="2400" b="1" dirty="0"/>
              <a:t>Restore options</a:t>
            </a:r>
            <a:r>
              <a:rPr lang="sr-Latn-RS" sz="2400" dirty="0"/>
              <a:t>, izaberite opciju prepiši postojeću bazu podataka (WITH REPLACE). </a:t>
            </a:r>
            <a:endParaRPr lang="en-US" sz="2400" dirty="0"/>
          </a:p>
          <a:p>
            <a:pPr lvl="0" algn="just"/>
            <a:r>
              <a:rPr lang="sr-Latn-RS" sz="2400" dirty="0"/>
              <a:t>Kliknite na OK.</a:t>
            </a:r>
            <a:endParaRPr lang="en-US" sz="2400" dirty="0"/>
          </a:p>
          <a:p>
            <a:pPr algn="just"/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5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360" y="205489"/>
            <a:ext cx="6922876" cy="687834"/>
          </a:xfrm>
        </p:spPr>
        <p:txBody>
          <a:bodyPr/>
          <a:lstStyle/>
          <a:p>
            <a:pPr algn="ctr"/>
            <a:r>
              <a:rPr lang="sr-Latn-RS" dirty="0" smtClean="0"/>
              <a:t>Restore pomocu t-sql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50" y="1049670"/>
            <a:ext cx="7737894" cy="1244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50" y="2627767"/>
            <a:ext cx="7737894" cy="14525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050" y="4477109"/>
            <a:ext cx="7737894" cy="139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35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591338" y="482306"/>
            <a:ext cx="5833241" cy="667498"/>
          </a:xfrm>
        </p:spPr>
        <p:txBody>
          <a:bodyPr/>
          <a:lstStyle/>
          <a:p>
            <a:r>
              <a:rPr lang="sr-Latn-RS" dirty="0" smtClean="0"/>
              <a:t>Modeli oporavka</a:t>
            </a:r>
            <a:endParaRPr lang="en-US" dirty="0"/>
          </a:p>
        </p:txBody>
      </p:sp>
      <p:sp>
        <p:nvSpPr>
          <p:cNvPr id="21" name="object 18"/>
          <p:cNvSpPr/>
          <p:nvPr/>
        </p:nvSpPr>
        <p:spPr>
          <a:xfrm>
            <a:off x="4465979" y="2490427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5002006" y="2358665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Simple recovery model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object 18"/>
          <p:cNvSpPr/>
          <p:nvPr/>
        </p:nvSpPr>
        <p:spPr>
          <a:xfrm>
            <a:off x="4465979" y="3165670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TextBox 23"/>
          <p:cNvSpPr txBox="1"/>
          <p:nvPr/>
        </p:nvSpPr>
        <p:spPr>
          <a:xfrm>
            <a:off x="5002006" y="3033908"/>
            <a:ext cx="2872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sr-Latn-RS" sz="2400" dirty="0" smtClean="0">
                <a:solidFill>
                  <a:schemeClr val="bg1"/>
                </a:solidFill>
              </a:rPr>
              <a:t>Full recovery model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5" name="object 18"/>
          <p:cNvSpPr/>
          <p:nvPr/>
        </p:nvSpPr>
        <p:spPr>
          <a:xfrm>
            <a:off x="4465979" y="3840913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TextBox 25"/>
          <p:cNvSpPr txBox="1"/>
          <p:nvPr/>
        </p:nvSpPr>
        <p:spPr>
          <a:xfrm>
            <a:off x="5002006" y="3709151"/>
            <a:ext cx="400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sr-Latn-RS" sz="2400" dirty="0" smtClean="0">
                <a:solidFill>
                  <a:schemeClr val="bg1"/>
                </a:solidFill>
              </a:rPr>
              <a:t>Bulk-logged recovery model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7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7650" y="237856"/>
            <a:ext cx="7315200" cy="756554"/>
          </a:xfrm>
        </p:spPr>
        <p:txBody>
          <a:bodyPr/>
          <a:lstStyle/>
          <a:p>
            <a:r>
              <a:rPr lang="sr-Latn-RS" sz="4400" dirty="0" smtClean="0"/>
              <a:t>Azure blob storage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4606291" y="1280160"/>
            <a:ext cx="7383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SQL Server </a:t>
            </a:r>
            <a:r>
              <a:rPr lang="en-US" sz="2400" dirty="0" err="1">
                <a:solidFill>
                  <a:schemeClr val="bg1"/>
                </a:solidFill>
              </a:rPr>
              <a:t>pru</a:t>
            </a:r>
            <a:r>
              <a:rPr lang="sr-Latn-RS" sz="2400" dirty="0">
                <a:solidFill>
                  <a:schemeClr val="bg1"/>
                </a:solidFill>
              </a:rPr>
              <a:t>ža backup ka i restore iz Microsoft Azure Blob Storage.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6291" y="2396907"/>
            <a:ext cx="6766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400" dirty="0">
                <a:solidFill>
                  <a:schemeClr val="bg1"/>
                </a:solidFill>
              </a:rPr>
              <a:t>Podržava skladištenje sigurnosnih kopija u Azure Blob skladištu na sledeće načine: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</a:rPr>
              <a:t>Upravljanje sigurnosnim kopijama do Microsoft </a:t>
            </a:r>
            <a:r>
              <a:rPr lang="sr-Latn-RS" sz="2400" dirty="0" smtClean="0">
                <a:solidFill>
                  <a:schemeClr val="bg1"/>
                </a:solidFill>
              </a:rPr>
              <a:t>Azure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</a:rPr>
              <a:t>Sigurnosna </a:t>
            </a:r>
            <a:r>
              <a:rPr lang="sr-Latn-RS" sz="2400" dirty="0" smtClean="0">
                <a:solidFill>
                  <a:schemeClr val="bg1"/>
                </a:solidFill>
              </a:rPr>
              <a:t>kopiranja File-Snapshots za </a:t>
            </a:r>
            <a:r>
              <a:rPr lang="sr-Latn-RS" sz="2400" dirty="0">
                <a:solidFill>
                  <a:schemeClr val="bg1"/>
                </a:solidFill>
              </a:rPr>
              <a:t>f</a:t>
            </a:r>
            <a:r>
              <a:rPr lang="sr-Latn-RS" sz="2400" dirty="0" smtClean="0">
                <a:solidFill>
                  <a:schemeClr val="bg1"/>
                </a:solidFill>
              </a:rPr>
              <a:t>ajlove </a:t>
            </a:r>
            <a:r>
              <a:rPr lang="sr-Latn-RS" sz="2400" dirty="0">
                <a:solidFill>
                  <a:schemeClr val="bg1"/>
                </a:solidFill>
              </a:rPr>
              <a:t>b</a:t>
            </a:r>
            <a:r>
              <a:rPr lang="sr-Latn-RS" sz="2400" dirty="0" smtClean="0">
                <a:solidFill>
                  <a:schemeClr val="bg1"/>
                </a:solidFill>
              </a:rPr>
              <a:t>aza </a:t>
            </a:r>
            <a:r>
              <a:rPr lang="sr-Latn-RS" sz="2400" dirty="0">
                <a:solidFill>
                  <a:schemeClr val="bg1"/>
                </a:solidFill>
              </a:rPr>
              <a:t>p</a:t>
            </a:r>
            <a:r>
              <a:rPr lang="sr-Latn-RS" sz="2400" dirty="0" smtClean="0">
                <a:solidFill>
                  <a:schemeClr val="bg1"/>
                </a:solidFill>
              </a:rPr>
              <a:t>odataka </a:t>
            </a:r>
            <a:r>
              <a:rPr lang="sr-Latn-RS" sz="2400" dirty="0">
                <a:solidFill>
                  <a:schemeClr val="bg1"/>
                </a:solidFill>
              </a:rPr>
              <a:t>u Azure Blob </a:t>
            </a:r>
            <a:r>
              <a:rPr lang="sr-Latn-RS" sz="2400" dirty="0" smtClean="0">
                <a:solidFill>
                  <a:schemeClr val="bg1"/>
                </a:solidFill>
              </a:rPr>
              <a:t>Skladištu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</a:rPr>
              <a:t>Dozvolite SQL Serveru da upravlja sigurnosnim kopijama do Microsoft Azure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06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xmlns="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276" y="1590738"/>
            <a:ext cx="4989629" cy="2387771"/>
          </a:xfrm>
        </p:spPr>
        <p:txBody>
          <a:bodyPr/>
          <a:lstStyle/>
          <a:p>
            <a:r>
              <a:rPr lang="en-US" dirty="0" err="1" smtClean="0"/>
              <a:t>Hvala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pa</a:t>
            </a:r>
            <a:r>
              <a:rPr lang="sr-Latn-RS" dirty="0" smtClean="0"/>
              <a:t>žnji!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2555" y="1409558"/>
            <a:ext cx="4569572" cy="580029"/>
          </a:xfrm>
        </p:spPr>
        <p:txBody>
          <a:bodyPr/>
          <a:lstStyle/>
          <a:p>
            <a:pPr algn="ctr"/>
            <a:r>
              <a:rPr lang="en-US" sz="2400" dirty="0" err="1" smtClean="0"/>
              <a:t>Uvod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311215" y="2436375"/>
            <a:ext cx="10092906" cy="2929256"/>
          </a:xfrm>
        </p:spPr>
        <p:txBody>
          <a:bodyPr/>
          <a:lstStyle/>
          <a:p>
            <a:pPr algn="l"/>
            <a:r>
              <a:rPr lang="en-US" sz="1600" dirty="0" smtClean="0"/>
              <a:t>K</a:t>
            </a:r>
            <a:r>
              <a:rPr lang="sr-Latn-RS" sz="1600" dirty="0" smtClean="0"/>
              <a:t>ljučni procesi za upravljanje podaci u SQL Server-u su backup i restore.</a:t>
            </a:r>
          </a:p>
          <a:p>
            <a:pPr algn="l"/>
            <a:endParaRPr lang="sr-Latn-RS" sz="1600" dirty="0" smtClean="0"/>
          </a:p>
          <a:p>
            <a:pPr algn="l"/>
            <a:r>
              <a:rPr lang="sr-Latn-RS" sz="1600" dirty="0" smtClean="0"/>
              <a:t>Efikasna strategija za ove procese zahteva pažljivo planiranje i sprovođenje.</a:t>
            </a:r>
          </a:p>
          <a:p>
            <a:pPr algn="l"/>
            <a:endParaRPr lang="sr-Latn-RS" sz="1600" dirty="0" smtClean="0"/>
          </a:p>
          <a:p>
            <a:pPr algn="l"/>
            <a:r>
              <a:rPr lang="sr-Latn-RS" sz="1600" dirty="0" smtClean="0"/>
              <a:t>Glavni elementi ovog plana su određivanje učestalosti pravljenja backup-a, izbog odgovarajaćeg backup-a itd.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object 18"/>
          <p:cNvSpPr/>
          <p:nvPr/>
        </p:nvSpPr>
        <p:spPr>
          <a:xfrm>
            <a:off x="576582" y="2634146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18"/>
          <p:cNvSpPr/>
          <p:nvPr/>
        </p:nvSpPr>
        <p:spPr>
          <a:xfrm>
            <a:off x="576582" y="3618708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18"/>
          <p:cNvSpPr/>
          <p:nvPr/>
        </p:nvSpPr>
        <p:spPr>
          <a:xfrm>
            <a:off x="576582" y="4603270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584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3287" y="3716235"/>
            <a:ext cx="5360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RS" sz="2400" dirty="0" smtClean="0">
                <a:solidFill>
                  <a:schemeClr val="bg1"/>
                </a:solidFill>
              </a:rPr>
              <a:t>Zašto treba praviti rezervne kopije?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51089" y="705902"/>
            <a:ext cx="4352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3200" dirty="0" smtClean="0">
                <a:solidFill>
                  <a:schemeClr val="bg1"/>
                </a:solidFill>
              </a:rPr>
              <a:t>Backup baze podataka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object 18"/>
          <p:cNvSpPr/>
          <p:nvPr/>
        </p:nvSpPr>
        <p:spPr>
          <a:xfrm>
            <a:off x="4385034" y="3839994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943287" y="2447991"/>
            <a:ext cx="5360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RS" sz="2400" dirty="0" smtClean="0">
                <a:solidFill>
                  <a:schemeClr val="bg1"/>
                </a:solidFill>
              </a:rPr>
              <a:t>Šta je backup baze podataka?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object 18"/>
          <p:cNvSpPr/>
          <p:nvPr/>
        </p:nvSpPr>
        <p:spPr>
          <a:xfrm>
            <a:off x="4385034" y="2571750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89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45" y="329135"/>
            <a:ext cx="6922876" cy="687834"/>
          </a:xfrm>
        </p:spPr>
        <p:txBody>
          <a:bodyPr/>
          <a:lstStyle/>
          <a:p>
            <a:pPr algn="ctr"/>
            <a:r>
              <a:rPr lang="sr-Latn-RS" dirty="0"/>
              <a:t>Backup baze podataka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sr-Latn-RS" sz="2400" dirty="0" smtClean="0"/>
              <a:t>Različite faze životnog ciklusa sistema mogu biti pogođene raznim kvarovima. Iako je moguće preduzeti mere za smanjenje kvarova, ne postoji garancija da do njih neće doći</a:t>
            </a:r>
          </a:p>
          <a:p>
            <a:endParaRPr lang="sr-Latn-RS" sz="2400" dirty="0"/>
          </a:p>
          <a:p>
            <a:r>
              <a:rPr lang="sr-Latn-RS" sz="2400" dirty="0" smtClean="0"/>
              <a:t>Vrste kvarova koje možemo da sretnemo su:</a:t>
            </a:r>
          </a:p>
          <a:p>
            <a:pPr lvl="1"/>
            <a:r>
              <a:rPr lang="sr-Latn-RS" sz="2000" dirty="0" smtClean="0"/>
              <a:t>Otkazivanje hardvera</a:t>
            </a:r>
          </a:p>
          <a:p>
            <a:pPr lvl="1"/>
            <a:r>
              <a:rPr lang="sr-Latn-RS" sz="2000" dirty="0" smtClean="0"/>
              <a:t>Neuspeh aplikacije</a:t>
            </a:r>
          </a:p>
          <a:p>
            <a:pPr lvl="1"/>
            <a:r>
              <a:rPr lang="sr-Latn-RS" sz="2000" dirty="0" smtClean="0"/>
              <a:t>Greška korisnika</a:t>
            </a:r>
          </a:p>
          <a:p>
            <a:pPr lvl="1"/>
            <a:r>
              <a:rPr lang="sr-Latn-RS" sz="2000" dirty="0" smtClean="0"/>
              <a:t>Otkaz sistema</a:t>
            </a:r>
          </a:p>
          <a:p>
            <a:pPr lvl="1"/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263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591338" y="482306"/>
            <a:ext cx="5833241" cy="667498"/>
          </a:xfrm>
        </p:spPr>
        <p:txBody>
          <a:bodyPr/>
          <a:lstStyle/>
          <a:p>
            <a:r>
              <a:rPr lang="sr-Latn-RS" dirty="0" smtClean="0"/>
              <a:t>Vrste backup-a</a:t>
            </a:r>
            <a:endParaRPr lang="en-US" dirty="0"/>
          </a:p>
        </p:txBody>
      </p:sp>
      <p:sp>
        <p:nvSpPr>
          <p:cNvPr id="21" name="object 18"/>
          <p:cNvSpPr/>
          <p:nvPr/>
        </p:nvSpPr>
        <p:spPr>
          <a:xfrm>
            <a:off x="4477409" y="2170387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5013436" y="2038625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Full backups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object 18"/>
          <p:cNvSpPr/>
          <p:nvPr/>
        </p:nvSpPr>
        <p:spPr>
          <a:xfrm>
            <a:off x="4477409" y="2845630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TextBox 23"/>
          <p:cNvSpPr txBox="1"/>
          <p:nvPr/>
        </p:nvSpPr>
        <p:spPr>
          <a:xfrm>
            <a:off x="5013436" y="2713868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sr-Latn-RS" sz="2400" dirty="0" smtClean="0">
                <a:solidFill>
                  <a:schemeClr val="bg1"/>
                </a:solidFill>
              </a:rPr>
              <a:t>Full file backups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5" name="object 18"/>
          <p:cNvSpPr/>
          <p:nvPr/>
        </p:nvSpPr>
        <p:spPr>
          <a:xfrm>
            <a:off x="4477409" y="3520873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TextBox 25"/>
          <p:cNvSpPr txBox="1"/>
          <p:nvPr/>
        </p:nvSpPr>
        <p:spPr>
          <a:xfrm>
            <a:off x="5013436" y="3389111"/>
            <a:ext cx="2884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sr-Latn-RS" sz="2400" dirty="0" smtClean="0">
                <a:solidFill>
                  <a:schemeClr val="bg1"/>
                </a:solidFill>
              </a:rPr>
              <a:t>Differential backups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object 18"/>
          <p:cNvSpPr/>
          <p:nvPr/>
        </p:nvSpPr>
        <p:spPr>
          <a:xfrm>
            <a:off x="4477409" y="4196116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TextBox 27"/>
          <p:cNvSpPr txBox="1"/>
          <p:nvPr/>
        </p:nvSpPr>
        <p:spPr>
          <a:xfrm>
            <a:off x="5013436" y="4064354"/>
            <a:ext cx="2787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sr-Latn-RS" sz="2400" dirty="0" smtClean="0">
                <a:solidFill>
                  <a:schemeClr val="bg1"/>
                </a:solidFill>
              </a:rPr>
              <a:t>Partial log backups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object 18"/>
          <p:cNvSpPr/>
          <p:nvPr/>
        </p:nvSpPr>
        <p:spPr>
          <a:xfrm>
            <a:off x="4477409" y="5003121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TextBox 13"/>
          <p:cNvSpPr txBox="1"/>
          <p:nvPr/>
        </p:nvSpPr>
        <p:spPr>
          <a:xfrm>
            <a:off x="5013436" y="4871359"/>
            <a:ext cx="2394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sr-Latn-RS" sz="2400" dirty="0" smtClean="0">
                <a:solidFill>
                  <a:schemeClr val="bg1"/>
                </a:solidFill>
              </a:rPr>
              <a:t>Tail-log backups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91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3200" dirty="0" smtClean="0"/>
              <a:t>Koraci za backup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92949" y="1789113"/>
            <a:ext cx="7654925" cy="3162449"/>
          </a:xfrm>
        </p:spPr>
        <p:txBody>
          <a:bodyPr/>
          <a:lstStyle/>
          <a:p>
            <a:pPr lvl="0"/>
            <a:r>
              <a:rPr lang="en-US" sz="2400" dirty="0" err="1"/>
              <a:t>Nakon</a:t>
            </a:r>
            <a:r>
              <a:rPr lang="en-US" sz="2400" dirty="0"/>
              <a:t> </a:t>
            </a:r>
            <a:r>
              <a:rPr lang="en-US" sz="2400" dirty="0" err="1"/>
              <a:t>što</a:t>
            </a:r>
            <a:r>
              <a:rPr lang="en-US" sz="2400" dirty="0"/>
              <a:t> se </a:t>
            </a:r>
            <a:r>
              <a:rPr lang="en-US" sz="2400" dirty="0" err="1"/>
              <a:t>povežete</a:t>
            </a:r>
            <a:r>
              <a:rPr lang="en-US" sz="2400" dirty="0"/>
              <a:t> </a:t>
            </a:r>
            <a:r>
              <a:rPr lang="en-US" sz="2400" dirty="0" err="1"/>
              <a:t>sa</a:t>
            </a:r>
            <a:r>
              <a:rPr lang="en-US" sz="2400" dirty="0"/>
              <a:t> </a:t>
            </a:r>
            <a:r>
              <a:rPr lang="en-US" sz="2400" dirty="0" err="1"/>
              <a:t>odgovarajućom</a:t>
            </a:r>
            <a:r>
              <a:rPr lang="en-US" sz="2400" dirty="0"/>
              <a:t> </a:t>
            </a:r>
            <a:r>
              <a:rPr lang="en-US" sz="2400" dirty="0" err="1"/>
              <a:t>instancom</a:t>
            </a:r>
            <a:r>
              <a:rPr lang="en-US" sz="2400" dirty="0"/>
              <a:t> MS SQL Engine, u </a:t>
            </a:r>
            <a:r>
              <a:rPr lang="en-US" sz="2400" b="1" dirty="0"/>
              <a:t>Object Explorer-u</a:t>
            </a:r>
            <a:r>
              <a:rPr lang="en-US" sz="2400" dirty="0"/>
              <a:t> </a:t>
            </a:r>
            <a:r>
              <a:rPr lang="en-US" sz="2400" dirty="0" err="1"/>
              <a:t>proširite</a:t>
            </a:r>
            <a:r>
              <a:rPr lang="en-US" sz="2400" dirty="0"/>
              <a:t> </a:t>
            </a:r>
            <a:r>
              <a:rPr lang="en-US" sz="2400" dirty="0" err="1"/>
              <a:t>stablo</a:t>
            </a:r>
            <a:r>
              <a:rPr lang="en-US" sz="2400" dirty="0"/>
              <a:t> </a:t>
            </a:r>
            <a:r>
              <a:rPr lang="en-US" sz="2400" dirty="0" err="1"/>
              <a:t>servera</a:t>
            </a:r>
            <a:r>
              <a:rPr lang="en-US" sz="2400" dirty="0" smtClean="0"/>
              <a:t>.</a:t>
            </a:r>
            <a:endParaRPr lang="sr-Latn-RS" sz="2400" dirty="0" smtClean="0"/>
          </a:p>
          <a:p>
            <a:pPr lvl="0"/>
            <a:endParaRPr lang="en-US" sz="2400" dirty="0"/>
          </a:p>
          <a:p>
            <a:pPr lvl="0"/>
            <a:r>
              <a:rPr lang="en-US" sz="2400" dirty="0" err="1"/>
              <a:t>Proširite</a:t>
            </a:r>
            <a:r>
              <a:rPr lang="en-US" sz="2400" dirty="0"/>
              <a:t> </a:t>
            </a:r>
            <a:r>
              <a:rPr lang="en-US" sz="2400" dirty="0" err="1"/>
              <a:t>opciju</a:t>
            </a:r>
            <a:r>
              <a:rPr lang="en-US" sz="2400" dirty="0"/>
              <a:t> </a:t>
            </a:r>
            <a:r>
              <a:rPr lang="en-US" sz="2400" b="1" dirty="0"/>
              <a:t>Databases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odaberite</a:t>
            </a:r>
            <a:r>
              <a:rPr lang="en-US" sz="2400" dirty="0"/>
              <a:t> </a:t>
            </a:r>
            <a:r>
              <a:rPr lang="en-US" sz="2400" dirty="0" err="1"/>
              <a:t>korisničku</a:t>
            </a:r>
            <a:r>
              <a:rPr lang="en-US" sz="2400" dirty="0"/>
              <a:t> </a:t>
            </a:r>
            <a:r>
              <a:rPr lang="en-US" sz="2400" dirty="0" err="1"/>
              <a:t>bazu</a:t>
            </a:r>
            <a:r>
              <a:rPr lang="en-US" sz="2400" dirty="0"/>
              <a:t> </a:t>
            </a:r>
            <a:r>
              <a:rPr lang="en-US" sz="2400" dirty="0" err="1"/>
              <a:t>podataka</a:t>
            </a:r>
            <a:r>
              <a:rPr lang="en-US" sz="2400" dirty="0"/>
              <a:t> </a:t>
            </a:r>
            <a:r>
              <a:rPr lang="en-US" sz="2400" dirty="0" err="1"/>
              <a:t>ili</a:t>
            </a:r>
            <a:r>
              <a:rPr lang="en-US" sz="2400" dirty="0"/>
              <a:t> </a:t>
            </a:r>
            <a:r>
              <a:rPr lang="en-US" sz="2400" dirty="0" err="1"/>
              <a:t>proširite</a:t>
            </a:r>
            <a:r>
              <a:rPr lang="en-US" sz="2400" dirty="0"/>
              <a:t> </a:t>
            </a:r>
            <a:r>
              <a:rPr lang="en-US" sz="2400" dirty="0" err="1"/>
              <a:t>opciju</a:t>
            </a:r>
            <a:r>
              <a:rPr lang="en-US" sz="2400" dirty="0"/>
              <a:t> System Databases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odaberite</a:t>
            </a:r>
            <a:r>
              <a:rPr lang="en-US" sz="2400" dirty="0"/>
              <a:t> </a:t>
            </a:r>
            <a:r>
              <a:rPr lang="en-US" sz="2400" dirty="0" err="1"/>
              <a:t>sistemsku</a:t>
            </a:r>
            <a:r>
              <a:rPr lang="en-US" sz="2400" dirty="0"/>
              <a:t> </a:t>
            </a:r>
            <a:r>
              <a:rPr lang="en-US" sz="2400" dirty="0" err="1"/>
              <a:t>bazu</a:t>
            </a:r>
            <a:r>
              <a:rPr lang="en-US" sz="2400" dirty="0"/>
              <a:t> </a:t>
            </a:r>
            <a:r>
              <a:rPr lang="en-US" sz="2400" dirty="0" err="1"/>
              <a:t>podataka</a:t>
            </a:r>
            <a:r>
              <a:rPr lang="en-US" sz="2400" dirty="0"/>
              <a:t>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24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38" y="537210"/>
            <a:ext cx="9033192" cy="527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3728" y="340043"/>
            <a:ext cx="7654925" cy="5068887"/>
          </a:xfrm>
        </p:spPr>
        <p:txBody>
          <a:bodyPr/>
          <a:lstStyle/>
          <a:p>
            <a:r>
              <a:rPr lang="en-US" sz="2400" dirty="0"/>
              <a:t>U </a:t>
            </a:r>
            <a:r>
              <a:rPr lang="en-US" sz="2400" dirty="0" err="1"/>
              <a:t>dijalogu</a:t>
            </a:r>
            <a:r>
              <a:rPr lang="en-US" sz="2400" dirty="0"/>
              <a:t> Back Up Database, </a:t>
            </a:r>
            <a:r>
              <a:rPr lang="en-US" sz="2400" dirty="0" err="1"/>
              <a:t>baza</a:t>
            </a:r>
            <a:r>
              <a:rPr lang="en-US" sz="2400" dirty="0"/>
              <a:t> </a:t>
            </a:r>
            <a:r>
              <a:rPr lang="en-US" sz="2400" dirty="0" err="1"/>
              <a:t>podataka</a:t>
            </a:r>
            <a:r>
              <a:rPr lang="en-US" sz="2400" dirty="0"/>
              <a:t> </a:t>
            </a:r>
            <a:r>
              <a:rPr lang="en-US" sz="2400" dirty="0" err="1"/>
              <a:t>koju</a:t>
            </a:r>
            <a:r>
              <a:rPr lang="en-US" sz="2400" dirty="0"/>
              <a:t> </a:t>
            </a:r>
            <a:r>
              <a:rPr lang="en-US" sz="2400" dirty="0" err="1"/>
              <a:t>ste</a:t>
            </a:r>
            <a:r>
              <a:rPr lang="en-US" sz="2400" dirty="0"/>
              <a:t> </a:t>
            </a:r>
            <a:r>
              <a:rPr lang="en-US" sz="2400" dirty="0" err="1"/>
              <a:t>odabrali</a:t>
            </a:r>
            <a:r>
              <a:rPr lang="en-US" sz="2400" dirty="0"/>
              <a:t> </a:t>
            </a:r>
            <a:r>
              <a:rPr lang="en-US" sz="2400" dirty="0" err="1"/>
              <a:t>pojavljuje</a:t>
            </a:r>
            <a:r>
              <a:rPr lang="en-US" sz="2400" dirty="0"/>
              <a:t> se u </a:t>
            </a:r>
            <a:r>
              <a:rPr lang="en-US" sz="2400" dirty="0" err="1"/>
              <a:t>padajućem</a:t>
            </a:r>
            <a:r>
              <a:rPr lang="en-US" sz="2400" dirty="0"/>
              <a:t> </a:t>
            </a:r>
            <a:r>
              <a:rPr lang="en-US" sz="2400" dirty="0" err="1" smtClean="0"/>
              <a:t>meniju</a:t>
            </a:r>
            <a:r>
              <a:rPr lang="en-US" sz="2400" dirty="0" smtClean="0"/>
              <a:t>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390" y="1488757"/>
            <a:ext cx="6720840" cy="48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9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D07AFA-56ED-494E-AC96-7D874BD7F8DE}">
  <ds:schemaRefs>
    <ds:schemaRef ds:uri="http://schemas.openxmlformats.org/package/2006/metadata/core-properties"/>
    <ds:schemaRef ds:uri="http://www.w3.org/XML/1998/namespace"/>
    <ds:schemaRef ds:uri="71af3243-3dd4-4a8d-8c0d-dd76da1f02a5"/>
    <ds:schemaRef ds:uri="http://schemas.microsoft.com/sharepoint/v3"/>
    <ds:schemaRef ds:uri="http://purl.org/dc/terms/"/>
    <ds:schemaRef ds:uri="http://schemas.microsoft.com/office/2006/documentManagement/types"/>
    <ds:schemaRef ds:uri="16c05727-aa75-4e4a-9b5f-8a80a1165891"/>
    <ds:schemaRef ds:uri="http://purl.org/dc/dcmitype/"/>
    <ds:schemaRef ds:uri="http://purl.org/dc/elements/1.1/"/>
    <ds:schemaRef ds:uri="http://schemas.microsoft.com/office/infopath/2007/PartnerControls"/>
    <ds:schemaRef ds:uri="230e9df3-be65-4c73-a93b-d1236ebd677e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681</Words>
  <Application>Microsoft Office PowerPoint</Application>
  <PresentationFormat>Widescreen</PresentationFormat>
  <Paragraphs>135</Paragraphs>
  <Slides>29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Century Gothic Bold</vt:lpstr>
      <vt:lpstr>Courier New</vt:lpstr>
      <vt:lpstr>Daytona Pro Light</vt:lpstr>
      <vt:lpstr>Times New Roman</vt:lpstr>
      <vt:lpstr>Office Theme</vt:lpstr>
      <vt:lpstr>Backup/restore baza podataka kod MS SQL Server baze podataka  </vt:lpstr>
      <vt:lpstr>Sadržaj</vt:lpstr>
      <vt:lpstr>Uvod</vt:lpstr>
      <vt:lpstr>PowerPoint Presentation</vt:lpstr>
      <vt:lpstr>Backup baze podataka </vt:lpstr>
      <vt:lpstr>Vrste backup-a</vt:lpstr>
      <vt:lpstr>Koraci za backup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Full backup</vt:lpstr>
      <vt:lpstr>Full file backup</vt:lpstr>
      <vt:lpstr>Differential backup</vt:lpstr>
      <vt:lpstr>Differential backup</vt:lpstr>
      <vt:lpstr>Differential backup</vt:lpstr>
      <vt:lpstr>Partial backup</vt:lpstr>
      <vt:lpstr>PowerPoint Presentation</vt:lpstr>
      <vt:lpstr>Koraci za Restore</vt:lpstr>
      <vt:lpstr>PowerPoint Presentation</vt:lpstr>
      <vt:lpstr>PowerPoint Presentation</vt:lpstr>
      <vt:lpstr>PowerPoint Presentation</vt:lpstr>
      <vt:lpstr>PowerPoint Presentation</vt:lpstr>
      <vt:lpstr>Koraci za Restore</vt:lpstr>
      <vt:lpstr>Restore pomocu t-sql</vt:lpstr>
      <vt:lpstr>Modeli oporavka</vt:lpstr>
      <vt:lpstr>Azure blob storage</vt:lpstr>
      <vt:lpstr>Hvala na pažnji!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2024-09-02T17:04:59Z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